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42"/>
    <p:restoredTop sz="94635"/>
  </p:normalViewPr>
  <p:slideViewPr>
    <p:cSldViewPr snapToGrid="0" snapToObjects="1">
      <p:cViewPr varScale="1">
        <p:scale>
          <a:sx n="93" d="100"/>
          <a:sy n="93" d="100"/>
        </p:scale>
        <p:origin x="216" y="66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10/31/26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10/31/26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10/31/26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10/31/26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10/31/26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10/31/26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10/31/26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10/31/26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10/31/26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10/31/26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10/31/26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10/31/26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4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11480" y="164592"/>
            <a:ext cx="6400800" cy="292608"/>
          </a:xfrm>
          <a:prstGeom prst="rect">
            <a:avLst/>
          </a:prstGeom>
          <a:noFill/>
        </p:spPr>
        <p:txBody>
          <a:bodyPr wrap="square" lIns="36576" tIns="9144" rIns="36576" bIns="9144">
            <a:spAutoFit/>
          </a:bodyPr>
          <a:lstStyle/>
          <a:p>
            <a:pPr>
              <a:defRPr sz="1500" b="1">
                <a:solidFill>
                  <a:srgbClr val="4D2711"/>
                </a:solidFill>
                <a:latin typeface="Aptos"/>
              </a:defRPr>
            </a:pPr>
            <a:r>
              <a:t>SOCIEDAD DE PEDIATRÍA DEL SURESTE DE ESPAÑA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35240" y="137160"/>
            <a:ext cx="4114800" cy="292608"/>
          </a:xfrm>
          <a:prstGeom prst="rect">
            <a:avLst/>
          </a:prstGeom>
          <a:noFill/>
        </p:spPr>
        <p:txBody>
          <a:bodyPr wrap="square" lIns="36576" tIns="9144" rIns="36576" bIns="9144">
            <a:spAutoFit/>
          </a:bodyPr>
          <a:lstStyle/>
          <a:p>
            <a:pPr algn="r">
              <a:defRPr sz="1300" b="1">
                <a:solidFill>
                  <a:srgbClr val="4D2711"/>
                </a:solidFill>
                <a:latin typeface="Aptos"/>
              </a:defRPr>
            </a:pPr>
            <a:r>
              <a:t>52.ª REUNIÓN DE PEDIATRÍA DEL SURESTE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887968" y="438912"/>
            <a:ext cx="2834640" cy="228600"/>
          </a:xfrm>
          <a:prstGeom prst="rect">
            <a:avLst/>
          </a:prstGeom>
          <a:noFill/>
        </p:spPr>
        <p:txBody>
          <a:bodyPr wrap="square" lIns="36576" tIns="9144" rIns="36576" bIns="9144">
            <a:spAutoFit/>
          </a:bodyPr>
          <a:lstStyle/>
          <a:p>
            <a:pPr algn="r">
              <a:defRPr sz="1300" b="1">
                <a:solidFill>
                  <a:srgbClr val="4D2711"/>
                </a:solidFill>
                <a:latin typeface="Aptos"/>
              </a:defRPr>
            </a:pPr>
            <a:r>
              <a:t>CARTAGENA 2026</a:t>
            </a:r>
          </a:p>
        </p:txBody>
      </p:sp>
      <p:sp>
        <p:nvSpPr>
          <p:cNvPr id="5" name="Rectangle 4"/>
          <p:cNvSpPr/>
          <p:nvPr/>
        </p:nvSpPr>
        <p:spPr>
          <a:xfrm>
            <a:off x="411480" y="712676"/>
            <a:ext cx="11338560" cy="13716"/>
          </a:xfrm>
          <a:prstGeom prst="rect">
            <a:avLst/>
          </a:prstGeom>
          <a:solidFill>
            <a:srgbClr val="C49D78"/>
          </a:solidFill>
          <a:ln w="10160">
            <a:solidFill>
              <a:srgbClr val="C49D7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8641080" y="6537960"/>
            <a:ext cx="3108960" cy="182880"/>
          </a:xfrm>
          <a:prstGeom prst="rect">
            <a:avLst/>
          </a:prstGeom>
          <a:noFill/>
        </p:spPr>
        <p:txBody>
          <a:bodyPr wrap="square" lIns="36576" tIns="9144" rIns="36576" bIns="9144">
            <a:spAutoFit/>
          </a:bodyPr>
          <a:lstStyle/>
          <a:p>
            <a:pPr algn="r">
              <a:defRPr sz="900" b="0">
                <a:solidFill>
                  <a:srgbClr val="8B694D"/>
                </a:solidFill>
                <a:latin typeface="Aptos"/>
              </a:defRPr>
            </a:pPr>
            <a:r>
              <a:t>FLASH · UNA DIAPOSITIVA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839301"/>
            <a:ext cx="11155680" cy="548640"/>
          </a:xfrm>
          <a:prstGeom prst="rect">
            <a:avLst/>
          </a:prstGeom>
          <a:noFill/>
        </p:spPr>
        <p:txBody>
          <a:bodyPr wrap="square" lIns="36576" tIns="9144" rIns="36576" bIns="9144">
            <a:spAutoFit/>
          </a:bodyPr>
          <a:lstStyle/>
          <a:p>
            <a:pPr algn="ctr">
              <a:defRPr sz="3100" b="1">
                <a:solidFill>
                  <a:srgbClr val="4D2711"/>
                </a:solidFill>
                <a:latin typeface="Aptos"/>
              </a:defRPr>
            </a:pPr>
            <a:r>
              <a:rPr dirty="0"/>
              <a:t>TÍTULO DEL CASO CLÍNICO FLASH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011680" y="1293509"/>
            <a:ext cx="8229600" cy="280077"/>
          </a:xfrm>
          <a:prstGeom prst="rect">
            <a:avLst/>
          </a:prstGeom>
          <a:noFill/>
        </p:spPr>
        <p:txBody>
          <a:bodyPr wrap="square" lIns="36576" tIns="9144" rIns="36576" bIns="9144">
            <a:spAutoFit/>
          </a:bodyPr>
          <a:lstStyle/>
          <a:p>
            <a:pPr algn="ctr">
              <a:defRPr sz="1700" b="0">
                <a:solidFill>
                  <a:srgbClr val="4D2711"/>
                </a:solidFill>
                <a:latin typeface="Aptos"/>
              </a:defRPr>
            </a:pPr>
            <a:r>
              <a:rPr dirty="0"/>
              <a:t>Autor</a:t>
            </a:r>
            <a:r>
              <a:rPr lang="es-ES" dirty="0"/>
              <a:t>es</a:t>
            </a:r>
            <a:r>
              <a:rPr dirty="0"/>
              <a:t>· Centro de </a:t>
            </a:r>
            <a:r>
              <a:rPr dirty="0" err="1"/>
              <a:t>trabajo</a:t>
            </a:r>
            <a:r>
              <a:rPr lang="es-ES" dirty="0"/>
              <a:t>. Señalar con *nombre de quien lo presenta. </a:t>
            </a:r>
            <a:endParaRPr dirty="0"/>
          </a:p>
        </p:txBody>
      </p:sp>
      <p:sp>
        <p:nvSpPr>
          <p:cNvPr id="9" name="Rounded Rectangle 8"/>
          <p:cNvSpPr/>
          <p:nvPr/>
        </p:nvSpPr>
        <p:spPr>
          <a:xfrm>
            <a:off x="320040" y="1899450"/>
            <a:ext cx="3730752" cy="3913632"/>
          </a:xfrm>
          <a:prstGeom prst="roundRect">
            <a:avLst/>
          </a:prstGeom>
          <a:solidFill>
            <a:srgbClr val="FFFCF7"/>
          </a:solidFill>
          <a:ln w="10160">
            <a:solidFill>
              <a:srgbClr val="C49D7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484632" y="2036610"/>
            <a:ext cx="3401568" cy="292608"/>
          </a:xfrm>
          <a:prstGeom prst="rect">
            <a:avLst/>
          </a:prstGeom>
          <a:noFill/>
        </p:spPr>
        <p:txBody>
          <a:bodyPr wrap="square" lIns="36576" tIns="9144" rIns="36576" bIns="9144">
            <a:spAutoFit/>
          </a:bodyPr>
          <a:lstStyle/>
          <a:p>
            <a:pPr>
              <a:defRPr sz="1800" b="1">
                <a:solidFill>
                  <a:srgbClr val="4D2711"/>
                </a:solidFill>
                <a:latin typeface="Aptos"/>
              </a:defRPr>
            </a:pPr>
            <a:r>
              <a:t>INTRODUCCIÓN BREVE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84632" y="2402370"/>
            <a:ext cx="3401568" cy="7315"/>
          </a:xfrm>
          <a:prstGeom prst="rect">
            <a:avLst/>
          </a:prstGeom>
          <a:solidFill>
            <a:srgbClr val="C49D78"/>
          </a:solidFill>
          <a:ln w="10160">
            <a:solidFill>
              <a:srgbClr val="C49D7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484632" y="2557818"/>
            <a:ext cx="3401568" cy="3108960"/>
          </a:xfrm>
          <a:prstGeom prst="rect">
            <a:avLst/>
          </a:prstGeom>
          <a:noFill/>
        </p:spPr>
        <p:txBody>
          <a:bodyPr wrap="square" lIns="36576" tIns="9144" rIns="36576" bIns="9144">
            <a:spAutoFit/>
          </a:bodyPr>
          <a:lstStyle/>
          <a:p>
            <a:pPr>
              <a:defRPr sz="1500" b="0">
                <a:solidFill>
                  <a:srgbClr val="8B694D"/>
                </a:solidFill>
                <a:latin typeface="Aptos"/>
              </a:defRPr>
            </a:pPr>
            <a:r>
              <a:t>• Motivo de consulta</a:t>
            </a:r>
          </a:p>
          <a:p>
            <a:pPr>
              <a:defRPr sz="1500" b="0">
                <a:solidFill>
                  <a:srgbClr val="8B694D"/>
                </a:solidFill>
                <a:latin typeface="Aptos"/>
              </a:defRPr>
            </a:pPr>
            <a:r>
              <a:t>• Contexto clínico relevante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4224528" y="1899450"/>
            <a:ext cx="3730752" cy="3913632"/>
          </a:xfrm>
          <a:prstGeom prst="roundRect">
            <a:avLst/>
          </a:prstGeom>
          <a:solidFill>
            <a:srgbClr val="FFFCF7"/>
          </a:solidFill>
          <a:ln w="10160">
            <a:solidFill>
              <a:srgbClr val="C49D7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4389120" y="2036610"/>
            <a:ext cx="3401568" cy="292608"/>
          </a:xfrm>
          <a:prstGeom prst="rect">
            <a:avLst/>
          </a:prstGeom>
          <a:noFill/>
        </p:spPr>
        <p:txBody>
          <a:bodyPr wrap="square" lIns="36576" tIns="9144" rIns="36576" bIns="9144">
            <a:spAutoFit/>
          </a:bodyPr>
          <a:lstStyle/>
          <a:p>
            <a:pPr>
              <a:defRPr sz="1800" b="1">
                <a:solidFill>
                  <a:srgbClr val="4D2711"/>
                </a:solidFill>
                <a:latin typeface="Aptos"/>
              </a:defRPr>
            </a:pPr>
            <a:r>
              <a:t>CASO CLÍNICO</a:t>
            </a:r>
          </a:p>
        </p:txBody>
      </p:sp>
      <p:sp>
        <p:nvSpPr>
          <p:cNvPr id="15" name="Rectangle 14"/>
          <p:cNvSpPr/>
          <p:nvPr/>
        </p:nvSpPr>
        <p:spPr>
          <a:xfrm>
            <a:off x="4389120" y="2402370"/>
            <a:ext cx="3401568" cy="7315"/>
          </a:xfrm>
          <a:prstGeom prst="rect">
            <a:avLst/>
          </a:prstGeom>
          <a:solidFill>
            <a:srgbClr val="C49D78"/>
          </a:solidFill>
          <a:ln w="10160">
            <a:solidFill>
              <a:srgbClr val="C49D7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4389120" y="2557818"/>
            <a:ext cx="3401568" cy="3108960"/>
          </a:xfrm>
          <a:prstGeom prst="rect">
            <a:avLst/>
          </a:prstGeom>
          <a:noFill/>
        </p:spPr>
        <p:txBody>
          <a:bodyPr wrap="square" lIns="36576" tIns="9144" rIns="36576" bIns="9144">
            <a:spAutoFit/>
          </a:bodyPr>
          <a:lstStyle/>
          <a:p>
            <a:pPr>
              <a:defRPr sz="1500" b="0">
                <a:solidFill>
                  <a:srgbClr val="8B694D"/>
                </a:solidFill>
                <a:latin typeface="Aptos"/>
              </a:defRPr>
            </a:pPr>
            <a:r>
              <a:t>• Hallazgos relevantes</a:t>
            </a:r>
          </a:p>
          <a:p>
            <a:pPr>
              <a:defRPr sz="1500" b="0">
                <a:solidFill>
                  <a:srgbClr val="8B694D"/>
                </a:solidFill>
                <a:latin typeface="Aptos"/>
              </a:defRPr>
            </a:pPr>
            <a:r>
              <a:t>• Diagnóstico y tratamiento</a:t>
            </a:r>
          </a:p>
          <a:p>
            <a:pPr>
              <a:defRPr sz="1500" b="0">
                <a:solidFill>
                  <a:srgbClr val="8B694D"/>
                </a:solidFill>
                <a:latin typeface="Aptos"/>
              </a:defRPr>
            </a:pPr>
            <a:r>
              <a:t>• Evolución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8138160" y="1899450"/>
            <a:ext cx="3730752" cy="3913632"/>
          </a:xfrm>
          <a:prstGeom prst="roundRect">
            <a:avLst/>
          </a:prstGeom>
          <a:solidFill>
            <a:srgbClr val="FFFCF7"/>
          </a:solidFill>
          <a:ln w="10160">
            <a:solidFill>
              <a:srgbClr val="C49D7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8302752" y="2036610"/>
            <a:ext cx="3401568" cy="292608"/>
          </a:xfrm>
          <a:prstGeom prst="rect">
            <a:avLst/>
          </a:prstGeom>
          <a:noFill/>
        </p:spPr>
        <p:txBody>
          <a:bodyPr wrap="square" lIns="36576" tIns="9144" rIns="36576" bIns="9144">
            <a:spAutoFit/>
          </a:bodyPr>
          <a:lstStyle/>
          <a:p>
            <a:pPr>
              <a:defRPr sz="1800" b="1">
                <a:solidFill>
                  <a:srgbClr val="4D2711"/>
                </a:solidFill>
                <a:latin typeface="Aptos"/>
              </a:defRPr>
            </a:pPr>
            <a:r>
              <a:t>CONCLUSIONES</a:t>
            </a:r>
          </a:p>
        </p:txBody>
      </p:sp>
      <p:sp>
        <p:nvSpPr>
          <p:cNvPr id="19" name="Rectangle 18"/>
          <p:cNvSpPr/>
          <p:nvPr/>
        </p:nvSpPr>
        <p:spPr>
          <a:xfrm>
            <a:off x="8302752" y="2402370"/>
            <a:ext cx="3401568" cy="7315"/>
          </a:xfrm>
          <a:prstGeom prst="rect">
            <a:avLst/>
          </a:prstGeom>
          <a:solidFill>
            <a:srgbClr val="C49D78"/>
          </a:solidFill>
          <a:ln w="10160">
            <a:solidFill>
              <a:srgbClr val="C49D7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8302752" y="2557818"/>
            <a:ext cx="3401568" cy="3108960"/>
          </a:xfrm>
          <a:prstGeom prst="rect">
            <a:avLst/>
          </a:prstGeom>
          <a:noFill/>
        </p:spPr>
        <p:txBody>
          <a:bodyPr wrap="square" lIns="36576" tIns="9144" rIns="36576" bIns="9144">
            <a:spAutoFit/>
          </a:bodyPr>
          <a:lstStyle/>
          <a:p>
            <a:pPr>
              <a:defRPr sz="1500" b="0">
                <a:solidFill>
                  <a:srgbClr val="8B694D"/>
                </a:solidFill>
                <a:latin typeface="Aptos"/>
              </a:defRPr>
            </a:pPr>
            <a:r>
              <a:t>• Mensaje clínico principal</a:t>
            </a:r>
          </a:p>
          <a:p>
            <a:pPr>
              <a:defRPr sz="1500" b="0">
                <a:solidFill>
                  <a:srgbClr val="8B694D"/>
                </a:solidFill>
                <a:latin typeface="Aptos"/>
              </a:defRPr>
            </a:pPr>
            <a:r>
              <a:t>• Aprendizajes docentes</a:t>
            </a:r>
          </a:p>
        </p:txBody>
      </p:sp>
      <p:pic>
        <p:nvPicPr>
          <p:cNvPr id="21" name="Picture 1" descr="plantilla_médica_sepia_para_caso_clínico_en_cartag.png">
            <a:extLst>
              <a:ext uri="{FF2B5EF4-FFF2-40B4-BE49-F238E27FC236}">
                <a16:creationId xmlns:a16="http://schemas.microsoft.com/office/drawing/2014/main" id="{6EF9583A-DDB3-FE28-7A14-5D636CA968E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73360"/>
          <a:stretch>
            <a:fillRect/>
          </a:stretch>
        </p:blipFill>
        <p:spPr>
          <a:xfrm>
            <a:off x="0" y="5886233"/>
            <a:ext cx="12191695" cy="971765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4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11480" y="164592"/>
            <a:ext cx="6400800" cy="292608"/>
          </a:xfrm>
          <a:prstGeom prst="rect">
            <a:avLst/>
          </a:prstGeom>
          <a:noFill/>
        </p:spPr>
        <p:txBody>
          <a:bodyPr wrap="square" lIns="36576" tIns="9144" rIns="36576" bIns="9144">
            <a:spAutoFit/>
          </a:bodyPr>
          <a:lstStyle/>
          <a:p>
            <a:pPr>
              <a:defRPr sz="1500" b="1">
                <a:solidFill>
                  <a:srgbClr val="4D2711"/>
                </a:solidFill>
                <a:latin typeface="Aptos"/>
              </a:defRPr>
            </a:pPr>
            <a:r>
              <a:t>SOCIEDAD DE PEDIATRÍA DEL SURESTE DE ESPAÑA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35240" y="137160"/>
            <a:ext cx="4114800" cy="292608"/>
          </a:xfrm>
          <a:prstGeom prst="rect">
            <a:avLst/>
          </a:prstGeom>
          <a:noFill/>
        </p:spPr>
        <p:txBody>
          <a:bodyPr wrap="square" lIns="36576" tIns="9144" rIns="36576" bIns="9144">
            <a:spAutoFit/>
          </a:bodyPr>
          <a:lstStyle/>
          <a:p>
            <a:pPr algn="r">
              <a:defRPr sz="1300" b="1">
                <a:solidFill>
                  <a:srgbClr val="4D2711"/>
                </a:solidFill>
                <a:latin typeface="Aptos"/>
              </a:defRPr>
            </a:pPr>
            <a:r>
              <a:t>52.ª REUNIÓN DE PEDIATRÍA DEL SURESTE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887968" y="438912"/>
            <a:ext cx="2834640" cy="228600"/>
          </a:xfrm>
          <a:prstGeom prst="rect">
            <a:avLst/>
          </a:prstGeom>
          <a:noFill/>
        </p:spPr>
        <p:txBody>
          <a:bodyPr wrap="square" lIns="36576" tIns="9144" rIns="36576" bIns="9144">
            <a:spAutoFit/>
          </a:bodyPr>
          <a:lstStyle/>
          <a:p>
            <a:pPr algn="r">
              <a:defRPr sz="1300" b="1">
                <a:solidFill>
                  <a:srgbClr val="4D2711"/>
                </a:solidFill>
                <a:latin typeface="Aptos"/>
              </a:defRPr>
            </a:pPr>
            <a:r>
              <a:t>CARTAGENA 2026</a:t>
            </a:r>
          </a:p>
        </p:txBody>
      </p:sp>
      <p:sp>
        <p:nvSpPr>
          <p:cNvPr id="5" name="Rectangle 4"/>
          <p:cNvSpPr/>
          <p:nvPr/>
        </p:nvSpPr>
        <p:spPr>
          <a:xfrm>
            <a:off x="411480" y="768096"/>
            <a:ext cx="11338560" cy="13716"/>
          </a:xfrm>
          <a:prstGeom prst="rect">
            <a:avLst/>
          </a:prstGeom>
          <a:solidFill>
            <a:srgbClr val="C49D78"/>
          </a:solidFill>
          <a:ln w="10160">
            <a:solidFill>
              <a:srgbClr val="C49D7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8641080" y="6537960"/>
            <a:ext cx="3108960" cy="182880"/>
          </a:xfrm>
          <a:prstGeom prst="rect">
            <a:avLst/>
          </a:prstGeom>
          <a:noFill/>
        </p:spPr>
        <p:txBody>
          <a:bodyPr wrap="square" lIns="36576" tIns="9144" rIns="36576" bIns="9144">
            <a:spAutoFit/>
          </a:bodyPr>
          <a:lstStyle/>
          <a:p>
            <a:pPr algn="r">
              <a:defRPr sz="900" b="0">
                <a:solidFill>
                  <a:srgbClr val="8B694D"/>
                </a:solidFill>
                <a:latin typeface="Aptos"/>
              </a:defRPr>
            </a:pPr>
            <a:r>
              <a:rPr dirty="0"/>
              <a:t>INVESTIGACIÓN · 4 MINUTOS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02920" y="969264"/>
            <a:ext cx="11064240" cy="566928"/>
          </a:xfrm>
          <a:prstGeom prst="rect">
            <a:avLst/>
          </a:prstGeom>
          <a:noFill/>
        </p:spPr>
        <p:txBody>
          <a:bodyPr wrap="square" lIns="36576" tIns="9144" rIns="36576" bIns="9144">
            <a:spAutoFit/>
          </a:bodyPr>
          <a:lstStyle/>
          <a:p>
            <a:pPr>
              <a:defRPr sz="3100" b="1">
                <a:solidFill>
                  <a:srgbClr val="4D2711"/>
                </a:solidFill>
                <a:latin typeface="Aptos"/>
              </a:defRPr>
            </a:pPr>
            <a:r>
              <a:rPr dirty="0"/>
              <a:t>TÍTULO DE LA COMUNICACIÓN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02920" y="1600200"/>
            <a:ext cx="10972800" cy="280077"/>
          </a:xfrm>
          <a:prstGeom prst="rect">
            <a:avLst/>
          </a:prstGeom>
          <a:noFill/>
        </p:spPr>
        <p:txBody>
          <a:bodyPr wrap="square" lIns="36576" tIns="9144" rIns="36576" bIns="9144">
            <a:spAutoFit/>
          </a:bodyPr>
          <a:lstStyle/>
          <a:p>
            <a:pPr>
              <a:defRPr sz="1700" b="0">
                <a:solidFill>
                  <a:srgbClr val="4D2711"/>
                </a:solidFill>
                <a:latin typeface="Aptos"/>
              </a:defRPr>
            </a:pPr>
            <a:r>
              <a:rPr lang="es-ES" dirty="0"/>
              <a:t>Autores – centro de trabajo. Señalar con *nombre de quien lo presenta.  </a:t>
            </a:r>
            <a:endParaRPr dirty="0"/>
          </a:p>
        </p:txBody>
      </p:sp>
      <p:sp>
        <p:nvSpPr>
          <p:cNvPr id="9" name="Rounded Rectangle 8"/>
          <p:cNvSpPr/>
          <p:nvPr/>
        </p:nvSpPr>
        <p:spPr>
          <a:xfrm>
            <a:off x="393192" y="2176272"/>
            <a:ext cx="5577840" cy="1664208"/>
          </a:xfrm>
          <a:prstGeom prst="roundRect">
            <a:avLst/>
          </a:prstGeom>
          <a:solidFill>
            <a:srgbClr val="FFFCF7"/>
          </a:solidFill>
          <a:ln w="10160">
            <a:solidFill>
              <a:srgbClr val="C49D7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557784" y="2313432"/>
            <a:ext cx="5248655" cy="292608"/>
          </a:xfrm>
          <a:prstGeom prst="rect">
            <a:avLst/>
          </a:prstGeom>
          <a:noFill/>
        </p:spPr>
        <p:txBody>
          <a:bodyPr wrap="square" lIns="36576" tIns="9144" rIns="36576" bIns="9144">
            <a:spAutoFit/>
          </a:bodyPr>
          <a:lstStyle/>
          <a:p>
            <a:pPr>
              <a:defRPr sz="1800" b="1">
                <a:solidFill>
                  <a:srgbClr val="4D2711"/>
                </a:solidFill>
                <a:latin typeface="Aptos"/>
              </a:defRPr>
            </a:pPr>
            <a:r>
              <a:rPr dirty="0"/>
              <a:t>OBJETIVOS</a:t>
            </a:r>
            <a:r>
              <a:rPr lang="es-ES" dirty="0"/>
              <a:t> (diapositiva 1)</a:t>
            </a:r>
            <a:endParaRPr dirty="0"/>
          </a:p>
        </p:txBody>
      </p:sp>
      <p:sp>
        <p:nvSpPr>
          <p:cNvPr id="11" name="Rectangle 10"/>
          <p:cNvSpPr/>
          <p:nvPr/>
        </p:nvSpPr>
        <p:spPr>
          <a:xfrm>
            <a:off x="557784" y="2679191"/>
            <a:ext cx="5248655" cy="7315"/>
          </a:xfrm>
          <a:prstGeom prst="rect">
            <a:avLst/>
          </a:prstGeom>
          <a:solidFill>
            <a:srgbClr val="C49D78"/>
          </a:solidFill>
          <a:ln w="10160">
            <a:solidFill>
              <a:srgbClr val="C49D7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557784" y="2834639"/>
            <a:ext cx="5248655" cy="859536"/>
          </a:xfrm>
          <a:prstGeom prst="rect">
            <a:avLst/>
          </a:prstGeom>
          <a:noFill/>
        </p:spPr>
        <p:txBody>
          <a:bodyPr wrap="square" lIns="36576" tIns="9144" rIns="36576" bIns="9144">
            <a:spAutoFit/>
          </a:bodyPr>
          <a:lstStyle/>
          <a:p>
            <a:pPr>
              <a:defRPr sz="1500" b="0">
                <a:solidFill>
                  <a:srgbClr val="8B694D"/>
                </a:solidFill>
                <a:latin typeface="Aptos"/>
              </a:defRPr>
            </a:pPr>
            <a:r>
              <a:t>• Objetivo principal del estudio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199632" y="2176272"/>
            <a:ext cx="5577840" cy="1664208"/>
          </a:xfrm>
          <a:prstGeom prst="roundRect">
            <a:avLst/>
          </a:prstGeom>
          <a:solidFill>
            <a:srgbClr val="FFFCF7"/>
          </a:solidFill>
          <a:ln w="10160">
            <a:solidFill>
              <a:srgbClr val="C49D7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6364224" y="2313432"/>
            <a:ext cx="5248655" cy="292608"/>
          </a:xfrm>
          <a:prstGeom prst="rect">
            <a:avLst/>
          </a:prstGeom>
          <a:noFill/>
        </p:spPr>
        <p:txBody>
          <a:bodyPr wrap="square" lIns="36576" tIns="9144" rIns="36576" bIns="9144">
            <a:spAutoFit/>
          </a:bodyPr>
          <a:lstStyle/>
          <a:p>
            <a:pPr>
              <a:defRPr sz="1800" b="1">
                <a:solidFill>
                  <a:srgbClr val="4D2711"/>
                </a:solidFill>
                <a:latin typeface="Aptos"/>
              </a:defRPr>
            </a:pPr>
            <a:r>
              <a:rPr dirty="0"/>
              <a:t>METODOLOGÍA</a:t>
            </a:r>
            <a:r>
              <a:rPr lang="es-ES" dirty="0"/>
              <a:t> (diapositiva 2)</a:t>
            </a:r>
            <a:endParaRPr dirty="0"/>
          </a:p>
        </p:txBody>
      </p:sp>
      <p:sp>
        <p:nvSpPr>
          <p:cNvPr id="15" name="Rectangle 14"/>
          <p:cNvSpPr/>
          <p:nvPr/>
        </p:nvSpPr>
        <p:spPr>
          <a:xfrm>
            <a:off x="6364224" y="2679191"/>
            <a:ext cx="5248655" cy="7315"/>
          </a:xfrm>
          <a:prstGeom prst="rect">
            <a:avLst/>
          </a:prstGeom>
          <a:solidFill>
            <a:srgbClr val="C49D78"/>
          </a:solidFill>
          <a:ln w="10160">
            <a:solidFill>
              <a:srgbClr val="C49D7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6364224" y="2834639"/>
            <a:ext cx="5248655" cy="859536"/>
          </a:xfrm>
          <a:prstGeom prst="rect">
            <a:avLst/>
          </a:prstGeom>
          <a:noFill/>
        </p:spPr>
        <p:txBody>
          <a:bodyPr wrap="square" lIns="36576" tIns="9144" rIns="36576" bIns="9144">
            <a:spAutoFit/>
          </a:bodyPr>
          <a:lstStyle/>
          <a:p>
            <a:pPr>
              <a:defRPr sz="1500" b="0">
                <a:solidFill>
                  <a:srgbClr val="8B694D"/>
                </a:solidFill>
                <a:latin typeface="Aptos"/>
              </a:defRPr>
            </a:pPr>
            <a:r>
              <a:t>• Diseño, muestra y métodos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393192" y="4041648"/>
            <a:ext cx="5577840" cy="1920240"/>
          </a:xfrm>
          <a:prstGeom prst="roundRect">
            <a:avLst/>
          </a:prstGeom>
          <a:solidFill>
            <a:srgbClr val="FFFCF7"/>
          </a:solidFill>
          <a:ln w="10160">
            <a:solidFill>
              <a:srgbClr val="C49D7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557784" y="4178808"/>
            <a:ext cx="5248655" cy="292608"/>
          </a:xfrm>
          <a:prstGeom prst="rect">
            <a:avLst/>
          </a:prstGeom>
          <a:noFill/>
        </p:spPr>
        <p:txBody>
          <a:bodyPr wrap="square" lIns="36576" tIns="9144" rIns="36576" bIns="9144">
            <a:spAutoFit/>
          </a:bodyPr>
          <a:lstStyle/>
          <a:p>
            <a:pPr>
              <a:defRPr sz="1800" b="1">
                <a:solidFill>
                  <a:srgbClr val="4D2711"/>
                </a:solidFill>
                <a:latin typeface="Aptos"/>
              </a:defRPr>
            </a:pPr>
            <a:r>
              <a:rPr dirty="0"/>
              <a:t>RESULTADOS</a:t>
            </a:r>
            <a:r>
              <a:rPr lang="es-ES" dirty="0"/>
              <a:t> (diapositiva 3) </a:t>
            </a:r>
            <a:endParaRPr dirty="0"/>
          </a:p>
        </p:txBody>
      </p:sp>
      <p:sp>
        <p:nvSpPr>
          <p:cNvPr id="19" name="Rectangle 18"/>
          <p:cNvSpPr/>
          <p:nvPr/>
        </p:nvSpPr>
        <p:spPr>
          <a:xfrm>
            <a:off x="557784" y="4544568"/>
            <a:ext cx="5248655" cy="7315"/>
          </a:xfrm>
          <a:prstGeom prst="rect">
            <a:avLst/>
          </a:prstGeom>
          <a:solidFill>
            <a:srgbClr val="C49D78"/>
          </a:solidFill>
          <a:ln w="10160">
            <a:solidFill>
              <a:srgbClr val="C49D7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557784" y="4700016"/>
            <a:ext cx="5248655" cy="1115568"/>
          </a:xfrm>
          <a:prstGeom prst="rect">
            <a:avLst/>
          </a:prstGeom>
          <a:noFill/>
        </p:spPr>
        <p:txBody>
          <a:bodyPr wrap="square" lIns="36576" tIns="9144" rIns="36576" bIns="9144">
            <a:spAutoFit/>
          </a:bodyPr>
          <a:lstStyle/>
          <a:p>
            <a:pPr>
              <a:defRPr sz="1500" b="0">
                <a:solidFill>
                  <a:srgbClr val="8B694D"/>
                </a:solidFill>
                <a:latin typeface="Aptos"/>
              </a:defRPr>
            </a:pPr>
            <a:r>
              <a:t>• Principales hallazgos (insertar gráfico si procede)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199632" y="4041648"/>
            <a:ext cx="5577840" cy="1920240"/>
          </a:xfrm>
          <a:prstGeom prst="roundRect">
            <a:avLst/>
          </a:prstGeom>
          <a:solidFill>
            <a:srgbClr val="FFFCF7"/>
          </a:solidFill>
          <a:ln w="10160">
            <a:solidFill>
              <a:srgbClr val="C49D7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6364224" y="4178808"/>
            <a:ext cx="5248655" cy="292608"/>
          </a:xfrm>
          <a:prstGeom prst="rect">
            <a:avLst/>
          </a:prstGeom>
          <a:noFill/>
        </p:spPr>
        <p:txBody>
          <a:bodyPr wrap="square" lIns="36576" tIns="9144" rIns="36576" bIns="9144">
            <a:spAutoFit/>
          </a:bodyPr>
          <a:lstStyle/>
          <a:p>
            <a:pPr>
              <a:defRPr sz="1800" b="1">
                <a:solidFill>
                  <a:srgbClr val="4D2711"/>
                </a:solidFill>
                <a:latin typeface="Aptos"/>
              </a:defRPr>
            </a:pPr>
            <a:r>
              <a:rPr dirty="0"/>
              <a:t>CONCLUSIONES</a:t>
            </a:r>
            <a:r>
              <a:rPr lang="es-ES" dirty="0"/>
              <a:t> (diapositiva 4)</a:t>
            </a:r>
            <a:endParaRPr dirty="0"/>
          </a:p>
        </p:txBody>
      </p:sp>
      <p:sp>
        <p:nvSpPr>
          <p:cNvPr id="23" name="Rectangle 22"/>
          <p:cNvSpPr/>
          <p:nvPr/>
        </p:nvSpPr>
        <p:spPr>
          <a:xfrm>
            <a:off x="6364224" y="4544568"/>
            <a:ext cx="5248655" cy="7315"/>
          </a:xfrm>
          <a:prstGeom prst="rect">
            <a:avLst/>
          </a:prstGeom>
          <a:solidFill>
            <a:srgbClr val="C49D78"/>
          </a:solidFill>
          <a:ln w="10160">
            <a:solidFill>
              <a:srgbClr val="C49D7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TextBox 23"/>
          <p:cNvSpPr txBox="1"/>
          <p:nvPr/>
        </p:nvSpPr>
        <p:spPr>
          <a:xfrm>
            <a:off x="6364224" y="4700016"/>
            <a:ext cx="5248655" cy="1115568"/>
          </a:xfrm>
          <a:prstGeom prst="rect">
            <a:avLst/>
          </a:prstGeom>
          <a:noFill/>
        </p:spPr>
        <p:txBody>
          <a:bodyPr wrap="square" lIns="36576" tIns="9144" rIns="36576" bIns="9144">
            <a:spAutoFit/>
          </a:bodyPr>
          <a:lstStyle/>
          <a:p>
            <a:pPr>
              <a:defRPr sz="1500" b="0">
                <a:solidFill>
                  <a:srgbClr val="8B694D"/>
                </a:solidFill>
                <a:latin typeface="Aptos"/>
              </a:defRPr>
            </a:pPr>
            <a:r>
              <a:t>• Interpretación y aplicabilidad clínica</a:t>
            </a:r>
          </a:p>
        </p:txBody>
      </p:sp>
      <p:pic>
        <p:nvPicPr>
          <p:cNvPr id="25" name="Picture 1" descr="plantilla_médica_sepia_para_caso_clínico_en_cartag.png">
            <a:extLst>
              <a:ext uri="{FF2B5EF4-FFF2-40B4-BE49-F238E27FC236}">
                <a16:creationId xmlns:a16="http://schemas.microsoft.com/office/drawing/2014/main" id="{83C29BD6-0082-9729-E48F-16DD0DE1D2E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73360" r="14657"/>
          <a:stretch>
            <a:fillRect/>
          </a:stretch>
        </p:blipFill>
        <p:spPr>
          <a:xfrm>
            <a:off x="1" y="6035040"/>
            <a:ext cx="12191999" cy="822958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4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11480" y="164592"/>
            <a:ext cx="6400800" cy="292608"/>
          </a:xfrm>
          <a:prstGeom prst="rect">
            <a:avLst/>
          </a:prstGeom>
          <a:noFill/>
        </p:spPr>
        <p:txBody>
          <a:bodyPr wrap="square" lIns="36576" tIns="9144" rIns="36576" bIns="9144">
            <a:spAutoFit/>
          </a:bodyPr>
          <a:lstStyle/>
          <a:p>
            <a:pPr>
              <a:defRPr sz="1500" b="1">
                <a:solidFill>
                  <a:srgbClr val="4D2711"/>
                </a:solidFill>
                <a:latin typeface="Aptos"/>
              </a:defRPr>
            </a:pPr>
            <a:r>
              <a:t>SOCIEDAD DE PEDIATRÍA DEL SURESTE DE ESPAÑA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35240" y="137160"/>
            <a:ext cx="4114800" cy="292608"/>
          </a:xfrm>
          <a:prstGeom prst="rect">
            <a:avLst/>
          </a:prstGeom>
          <a:noFill/>
        </p:spPr>
        <p:txBody>
          <a:bodyPr wrap="square" lIns="36576" tIns="9144" rIns="36576" bIns="9144">
            <a:spAutoFit/>
          </a:bodyPr>
          <a:lstStyle/>
          <a:p>
            <a:pPr algn="r">
              <a:defRPr sz="1300" b="1">
                <a:solidFill>
                  <a:srgbClr val="4D2711"/>
                </a:solidFill>
                <a:latin typeface="Aptos"/>
              </a:defRPr>
            </a:pPr>
            <a:r>
              <a:t>52.ª REUNIÓN DE PEDIATRÍA DEL SURESTE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887968" y="438912"/>
            <a:ext cx="2834640" cy="228600"/>
          </a:xfrm>
          <a:prstGeom prst="rect">
            <a:avLst/>
          </a:prstGeom>
          <a:noFill/>
        </p:spPr>
        <p:txBody>
          <a:bodyPr wrap="square" lIns="36576" tIns="9144" rIns="36576" bIns="9144">
            <a:spAutoFit/>
          </a:bodyPr>
          <a:lstStyle/>
          <a:p>
            <a:pPr algn="r">
              <a:defRPr sz="1300" b="1">
                <a:solidFill>
                  <a:srgbClr val="4D2711"/>
                </a:solidFill>
                <a:latin typeface="Aptos"/>
              </a:defRPr>
            </a:pPr>
            <a:r>
              <a:t>CARTAGENA 2026</a:t>
            </a:r>
          </a:p>
        </p:txBody>
      </p:sp>
      <p:sp>
        <p:nvSpPr>
          <p:cNvPr id="5" name="Rectangle 4"/>
          <p:cNvSpPr/>
          <p:nvPr/>
        </p:nvSpPr>
        <p:spPr>
          <a:xfrm>
            <a:off x="411480" y="768096"/>
            <a:ext cx="11338560" cy="13716"/>
          </a:xfrm>
          <a:prstGeom prst="rect">
            <a:avLst/>
          </a:prstGeom>
          <a:solidFill>
            <a:srgbClr val="C49D78"/>
          </a:solidFill>
          <a:ln w="10160">
            <a:solidFill>
              <a:srgbClr val="C49D7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8641080" y="6537960"/>
            <a:ext cx="3108960" cy="182880"/>
          </a:xfrm>
          <a:prstGeom prst="rect">
            <a:avLst/>
          </a:prstGeom>
          <a:noFill/>
        </p:spPr>
        <p:txBody>
          <a:bodyPr wrap="square" lIns="36576" tIns="9144" rIns="36576" bIns="9144">
            <a:spAutoFit/>
          </a:bodyPr>
          <a:lstStyle/>
          <a:p>
            <a:pPr algn="r">
              <a:defRPr sz="900" b="0">
                <a:solidFill>
                  <a:srgbClr val="8B694D"/>
                </a:solidFill>
                <a:latin typeface="Aptos"/>
              </a:defRPr>
            </a:pPr>
            <a:r>
              <a:t>INNOVACIÓN · 4 MINUTOS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02920" y="969264"/>
            <a:ext cx="11064240" cy="480131"/>
          </a:xfrm>
          <a:prstGeom prst="rect">
            <a:avLst/>
          </a:prstGeom>
          <a:noFill/>
        </p:spPr>
        <p:txBody>
          <a:bodyPr wrap="square" lIns="36576" tIns="9144" rIns="36576" bIns="9144">
            <a:spAutoFit/>
          </a:bodyPr>
          <a:lstStyle/>
          <a:p>
            <a:pPr>
              <a:defRPr sz="3000" b="1">
                <a:solidFill>
                  <a:srgbClr val="4D2711"/>
                </a:solidFill>
                <a:latin typeface="Aptos"/>
              </a:defRPr>
            </a:pPr>
            <a:r>
              <a:rPr dirty="0"/>
              <a:t>TÍTULO </a:t>
            </a:r>
            <a:r>
              <a:rPr lang="es-ES" dirty="0"/>
              <a:t>Comunicación </a:t>
            </a:r>
            <a:r>
              <a:rPr dirty="0"/>
              <a:t>INNOVACIÓN</a:t>
            </a:r>
            <a:r>
              <a:rPr lang="es-ES" dirty="0"/>
              <a:t>/Comunitaria</a:t>
            </a:r>
            <a:endParaRPr dirty="0"/>
          </a:p>
        </p:txBody>
      </p:sp>
      <p:sp>
        <p:nvSpPr>
          <p:cNvPr id="8" name="TextBox 7"/>
          <p:cNvSpPr txBox="1"/>
          <p:nvPr/>
        </p:nvSpPr>
        <p:spPr>
          <a:xfrm>
            <a:off x="502920" y="1600200"/>
            <a:ext cx="10972800" cy="280077"/>
          </a:xfrm>
          <a:prstGeom prst="rect">
            <a:avLst/>
          </a:prstGeom>
          <a:noFill/>
        </p:spPr>
        <p:txBody>
          <a:bodyPr wrap="square" lIns="36576" tIns="9144" rIns="36576" bIns="9144">
            <a:spAutoFit/>
          </a:bodyPr>
          <a:lstStyle/>
          <a:p>
            <a:pPr>
              <a:defRPr sz="1700" b="0">
                <a:solidFill>
                  <a:srgbClr val="4D2711"/>
                </a:solidFill>
                <a:latin typeface="Aptos"/>
              </a:defRPr>
            </a:pPr>
            <a:r>
              <a:rPr dirty="0"/>
              <a:t>Autor</a:t>
            </a:r>
            <a:r>
              <a:rPr lang="es-ES" dirty="0"/>
              <a:t>es</a:t>
            </a:r>
            <a:r>
              <a:rPr dirty="0"/>
              <a:t> · Centro de </a:t>
            </a:r>
            <a:r>
              <a:rPr dirty="0" err="1"/>
              <a:t>trabajo</a:t>
            </a:r>
            <a:r>
              <a:rPr lang="es-ES" dirty="0"/>
              <a:t>. *nombre de quien lo presenta.</a:t>
            </a:r>
            <a:endParaRPr dirty="0"/>
          </a:p>
        </p:txBody>
      </p:sp>
      <p:sp>
        <p:nvSpPr>
          <p:cNvPr id="9" name="Rounded Rectangle 8"/>
          <p:cNvSpPr/>
          <p:nvPr/>
        </p:nvSpPr>
        <p:spPr>
          <a:xfrm>
            <a:off x="393192" y="2176272"/>
            <a:ext cx="5577840" cy="1664208"/>
          </a:xfrm>
          <a:prstGeom prst="roundRect">
            <a:avLst/>
          </a:prstGeom>
          <a:solidFill>
            <a:srgbClr val="FFFCF7"/>
          </a:solidFill>
          <a:ln w="10160">
            <a:solidFill>
              <a:srgbClr val="C49D7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557784" y="2313432"/>
            <a:ext cx="5248655" cy="292608"/>
          </a:xfrm>
          <a:prstGeom prst="rect">
            <a:avLst/>
          </a:prstGeom>
          <a:noFill/>
        </p:spPr>
        <p:txBody>
          <a:bodyPr wrap="square" lIns="36576" tIns="9144" rIns="36576" bIns="9144">
            <a:spAutoFit/>
          </a:bodyPr>
          <a:lstStyle/>
          <a:p>
            <a:pPr>
              <a:defRPr sz="1800" b="1">
                <a:solidFill>
                  <a:srgbClr val="4D2711"/>
                </a:solidFill>
                <a:latin typeface="Aptos"/>
              </a:defRPr>
            </a:pPr>
            <a:r>
              <a:rPr dirty="0"/>
              <a:t>NECESIDAD Y OBJETIVOS</a:t>
            </a:r>
            <a:r>
              <a:rPr lang="es-ES" dirty="0"/>
              <a:t> (diapositiva 1) </a:t>
            </a:r>
            <a:endParaRPr dirty="0"/>
          </a:p>
        </p:txBody>
      </p:sp>
      <p:sp>
        <p:nvSpPr>
          <p:cNvPr id="11" name="Rectangle 10"/>
          <p:cNvSpPr/>
          <p:nvPr/>
        </p:nvSpPr>
        <p:spPr>
          <a:xfrm>
            <a:off x="557784" y="2679191"/>
            <a:ext cx="5248655" cy="7315"/>
          </a:xfrm>
          <a:prstGeom prst="rect">
            <a:avLst/>
          </a:prstGeom>
          <a:solidFill>
            <a:srgbClr val="C49D78"/>
          </a:solidFill>
          <a:ln w="10160">
            <a:solidFill>
              <a:srgbClr val="C49D7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557784" y="2834639"/>
            <a:ext cx="5248655" cy="859536"/>
          </a:xfrm>
          <a:prstGeom prst="rect">
            <a:avLst/>
          </a:prstGeom>
          <a:noFill/>
        </p:spPr>
        <p:txBody>
          <a:bodyPr wrap="square" lIns="36576" tIns="9144" rIns="36576" bIns="9144">
            <a:spAutoFit/>
          </a:bodyPr>
          <a:lstStyle/>
          <a:p>
            <a:pPr>
              <a:defRPr sz="1500" b="0">
                <a:solidFill>
                  <a:srgbClr val="8B694D"/>
                </a:solidFill>
                <a:latin typeface="Aptos"/>
              </a:defRPr>
            </a:pPr>
            <a:r>
              <a:t>• Problema que se pretende resolver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199632" y="2176272"/>
            <a:ext cx="5577840" cy="1664208"/>
          </a:xfrm>
          <a:prstGeom prst="roundRect">
            <a:avLst/>
          </a:prstGeom>
          <a:solidFill>
            <a:srgbClr val="FFFCF7"/>
          </a:solidFill>
          <a:ln w="10160">
            <a:solidFill>
              <a:srgbClr val="C49D7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6364224" y="2313432"/>
            <a:ext cx="5248655" cy="292608"/>
          </a:xfrm>
          <a:prstGeom prst="rect">
            <a:avLst/>
          </a:prstGeom>
          <a:noFill/>
        </p:spPr>
        <p:txBody>
          <a:bodyPr wrap="square" lIns="36576" tIns="9144" rIns="36576" bIns="9144">
            <a:spAutoFit/>
          </a:bodyPr>
          <a:lstStyle/>
          <a:p>
            <a:pPr>
              <a:defRPr sz="1800" b="1">
                <a:solidFill>
                  <a:srgbClr val="4D2711"/>
                </a:solidFill>
                <a:latin typeface="Aptos"/>
              </a:defRPr>
            </a:pPr>
            <a:r>
              <a:rPr dirty="0"/>
              <a:t>INTERVENCIÓN</a:t>
            </a:r>
            <a:r>
              <a:rPr lang="es-ES" dirty="0"/>
              <a:t> (diapositiva 2)</a:t>
            </a:r>
            <a:endParaRPr dirty="0"/>
          </a:p>
        </p:txBody>
      </p:sp>
      <p:sp>
        <p:nvSpPr>
          <p:cNvPr id="15" name="Rectangle 14"/>
          <p:cNvSpPr/>
          <p:nvPr/>
        </p:nvSpPr>
        <p:spPr>
          <a:xfrm>
            <a:off x="6364224" y="2679191"/>
            <a:ext cx="5248655" cy="7315"/>
          </a:xfrm>
          <a:prstGeom prst="rect">
            <a:avLst/>
          </a:prstGeom>
          <a:solidFill>
            <a:srgbClr val="C49D78"/>
          </a:solidFill>
          <a:ln w="10160">
            <a:solidFill>
              <a:srgbClr val="C49D7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6364224" y="2834639"/>
            <a:ext cx="5248655" cy="859536"/>
          </a:xfrm>
          <a:prstGeom prst="rect">
            <a:avLst/>
          </a:prstGeom>
          <a:noFill/>
        </p:spPr>
        <p:txBody>
          <a:bodyPr wrap="square" lIns="36576" tIns="9144" rIns="36576" bIns="9144">
            <a:spAutoFit/>
          </a:bodyPr>
          <a:lstStyle/>
          <a:p>
            <a:pPr>
              <a:defRPr sz="1500" b="0">
                <a:solidFill>
                  <a:srgbClr val="8B694D"/>
                </a:solidFill>
                <a:latin typeface="Aptos"/>
              </a:defRPr>
            </a:pPr>
            <a:r>
              <a:t>• Diseño e implantación del proyecto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393192" y="4041648"/>
            <a:ext cx="5577840" cy="1920240"/>
          </a:xfrm>
          <a:prstGeom prst="roundRect">
            <a:avLst/>
          </a:prstGeom>
          <a:solidFill>
            <a:srgbClr val="FFFCF7"/>
          </a:solidFill>
          <a:ln w="10160">
            <a:solidFill>
              <a:srgbClr val="C49D7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557784" y="4178808"/>
            <a:ext cx="5248655" cy="292608"/>
          </a:xfrm>
          <a:prstGeom prst="rect">
            <a:avLst/>
          </a:prstGeom>
          <a:noFill/>
        </p:spPr>
        <p:txBody>
          <a:bodyPr wrap="square" lIns="36576" tIns="9144" rIns="36576" bIns="9144">
            <a:spAutoFit/>
          </a:bodyPr>
          <a:lstStyle/>
          <a:p>
            <a:pPr>
              <a:defRPr sz="1800" b="1">
                <a:solidFill>
                  <a:srgbClr val="4D2711"/>
                </a:solidFill>
                <a:latin typeface="Aptos"/>
              </a:defRPr>
            </a:pPr>
            <a:r>
              <a:rPr dirty="0"/>
              <a:t>RESULTADOS</a:t>
            </a:r>
            <a:r>
              <a:rPr lang="es-ES" dirty="0"/>
              <a:t> (diapositiva 3)</a:t>
            </a:r>
            <a:endParaRPr dirty="0"/>
          </a:p>
        </p:txBody>
      </p:sp>
      <p:sp>
        <p:nvSpPr>
          <p:cNvPr id="19" name="Rectangle 18"/>
          <p:cNvSpPr/>
          <p:nvPr/>
        </p:nvSpPr>
        <p:spPr>
          <a:xfrm>
            <a:off x="557784" y="4544568"/>
            <a:ext cx="5248655" cy="7315"/>
          </a:xfrm>
          <a:prstGeom prst="rect">
            <a:avLst/>
          </a:prstGeom>
          <a:solidFill>
            <a:srgbClr val="C49D78"/>
          </a:solidFill>
          <a:ln w="10160">
            <a:solidFill>
              <a:srgbClr val="C49D7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557784" y="4700016"/>
            <a:ext cx="5248655" cy="1115568"/>
          </a:xfrm>
          <a:prstGeom prst="rect">
            <a:avLst/>
          </a:prstGeom>
          <a:noFill/>
        </p:spPr>
        <p:txBody>
          <a:bodyPr wrap="square" lIns="36576" tIns="9144" rIns="36576" bIns="9144">
            <a:spAutoFit/>
          </a:bodyPr>
          <a:lstStyle/>
          <a:p>
            <a:pPr>
              <a:defRPr sz="1500" b="0">
                <a:solidFill>
                  <a:srgbClr val="8B694D"/>
                </a:solidFill>
                <a:latin typeface="Aptos"/>
              </a:defRPr>
            </a:pPr>
            <a:r>
              <a:t>• Indicadores y mejoras observadas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199632" y="4041648"/>
            <a:ext cx="5577840" cy="1920240"/>
          </a:xfrm>
          <a:prstGeom prst="roundRect">
            <a:avLst/>
          </a:prstGeom>
          <a:solidFill>
            <a:srgbClr val="FFFCF7"/>
          </a:solidFill>
          <a:ln w="10160">
            <a:solidFill>
              <a:srgbClr val="C49D7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6364224" y="4178808"/>
            <a:ext cx="5248655" cy="292608"/>
          </a:xfrm>
          <a:prstGeom prst="rect">
            <a:avLst/>
          </a:prstGeom>
          <a:noFill/>
        </p:spPr>
        <p:txBody>
          <a:bodyPr wrap="square" lIns="36576" tIns="9144" rIns="36576" bIns="9144">
            <a:spAutoFit/>
          </a:bodyPr>
          <a:lstStyle/>
          <a:p>
            <a:pPr>
              <a:defRPr sz="1800" b="1">
                <a:solidFill>
                  <a:srgbClr val="4D2711"/>
                </a:solidFill>
                <a:latin typeface="Aptos"/>
              </a:defRPr>
            </a:pPr>
            <a:r>
              <a:rPr dirty="0"/>
              <a:t>IMPACTO Y TRANSFERIBILIDAD</a:t>
            </a:r>
            <a:r>
              <a:rPr lang="es-ES" dirty="0"/>
              <a:t> (diapositiva 4)</a:t>
            </a:r>
            <a:endParaRPr dirty="0"/>
          </a:p>
        </p:txBody>
      </p:sp>
      <p:sp>
        <p:nvSpPr>
          <p:cNvPr id="23" name="Rectangle 22"/>
          <p:cNvSpPr/>
          <p:nvPr/>
        </p:nvSpPr>
        <p:spPr>
          <a:xfrm>
            <a:off x="6364224" y="4544568"/>
            <a:ext cx="5248655" cy="7315"/>
          </a:xfrm>
          <a:prstGeom prst="rect">
            <a:avLst/>
          </a:prstGeom>
          <a:solidFill>
            <a:srgbClr val="C49D78"/>
          </a:solidFill>
          <a:ln w="10160">
            <a:solidFill>
              <a:srgbClr val="C49D7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TextBox 23"/>
          <p:cNvSpPr txBox="1"/>
          <p:nvPr/>
        </p:nvSpPr>
        <p:spPr>
          <a:xfrm>
            <a:off x="6364224" y="4700016"/>
            <a:ext cx="5248655" cy="1115568"/>
          </a:xfrm>
          <a:prstGeom prst="rect">
            <a:avLst/>
          </a:prstGeom>
          <a:noFill/>
        </p:spPr>
        <p:txBody>
          <a:bodyPr wrap="square" lIns="36576" tIns="9144" rIns="36576" bIns="9144">
            <a:spAutoFit/>
          </a:bodyPr>
          <a:lstStyle/>
          <a:p>
            <a:pPr>
              <a:defRPr sz="1500" b="0">
                <a:solidFill>
                  <a:srgbClr val="8B694D"/>
                </a:solidFill>
                <a:latin typeface="Aptos"/>
              </a:defRPr>
            </a:pPr>
            <a:r>
              <a:t>• Utilidad, limitaciones y próximos pasos</a:t>
            </a:r>
          </a:p>
        </p:txBody>
      </p:sp>
      <p:pic>
        <p:nvPicPr>
          <p:cNvPr id="25" name="Picture 1" descr="plantilla_médica_sepia_para_caso_clínico_en_cartag.png">
            <a:extLst>
              <a:ext uri="{FF2B5EF4-FFF2-40B4-BE49-F238E27FC236}">
                <a16:creationId xmlns:a16="http://schemas.microsoft.com/office/drawing/2014/main" id="{0BB4503A-57B4-D23E-893A-2BD2CD17D21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73360" r="14657"/>
          <a:stretch>
            <a:fillRect/>
          </a:stretch>
        </p:blipFill>
        <p:spPr>
          <a:xfrm>
            <a:off x="1" y="6035040"/>
            <a:ext cx="12191999" cy="822958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</TotalTime>
  <Words>244</Words>
  <Application>Microsoft Macintosh PowerPoint</Application>
  <PresentationFormat>Panorámica</PresentationFormat>
  <Paragraphs>44</Paragraphs>
  <Slides>3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3</vt:i4>
      </vt:variant>
    </vt:vector>
  </HeadingPairs>
  <TitlesOfParts>
    <vt:vector size="6" baseType="lpstr">
      <vt:lpstr>Arial</vt:lpstr>
      <vt:lpstr>Calibri</vt:lpstr>
      <vt:lpstr>Office Theme</vt:lpstr>
      <vt:lpstr>Presentación de PowerPoint</vt:lpstr>
      <vt:lpstr>Presentación de PowerPoint</vt:lpstr>
      <vt:lpstr>Presentación de PowerPoint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JUAN ANTONIO ORTEGA GARCIA</cp:lastModifiedBy>
  <cp:revision>2</cp:revision>
  <dcterms:created xsi:type="dcterms:W3CDTF">2013-01-27T09:14:16Z</dcterms:created>
  <dcterms:modified xsi:type="dcterms:W3CDTF">2026-10-31T10:01:23Z</dcterms:modified>
  <cp:category/>
</cp:coreProperties>
</file>